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28"/>
  </p:notesMasterIdLst>
  <p:sldIdLst>
    <p:sldId id="256" r:id="rId3"/>
    <p:sldId id="257" r:id="rId4"/>
    <p:sldId id="269" r:id="rId5"/>
    <p:sldId id="270" r:id="rId6"/>
    <p:sldId id="272" r:id="rId7"/>
    <p:sldId id="273" r:id="rId8"/>
    <p:sldId id="282" r:id="rId9"/>
    <p:sldId id="283" r:id="rId10"/>
    <p:sldId id="271" r:id="rId11"/>
    <p:sldId id="277" r:id="rId12"/>
    <p:sldId id="288" r:id="rId13"/>
    <p:sldId id="284" r:id="rId14"/>
    <p:sldId id="285" r:id="rId15"/>
    <p:sldId id="286" r:id="rId16"/>
    <p:sldId id="287" r:id="rId17"/>
    <p:sldId id="290" r:id="rId18"/>
    <p:sldId id="294" r:id="rId19"/>
    <p:sldId id="296" r:id="rId20"/>
    <p:sldId id="318" r:id="rId21"/>
    <p:sldId id="321" r:id="rId22"/>
    <p:sldId id="304" r:id="rId23"/>
    <p:sldId id="324" r:id="rId24"/>
    <p:sldId id="323" r:id="rId25"/>
    <p:sldId id="330" r:id="rId26"/>
    <p:sldId id="305" r:id="rId27"/>
  </p:sldIdLst>
  <p:sldSz cx="9144000" cy="6858000" type="screen4x3"/>
  <p:notesSz cx="6796088" cy="992505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30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38" y="5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/>
        </p:nvSpPr>
        <p:spPr>
          <a:xfrm>
            <a:off x="0" y="0"/>
            <a:ext cx="6796086" cy="992505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hape 4"/>
          <p:cNvSpPr/>
          <p:nvPr/>
        </p:nvSpPr>
        <p:spPr>
          <a:xfrm>
            <a:off x="0" y="0"/>
            <a:ext cx="6796086" cy="9925050"/>
          </a:xfrm>
          <a:prstGeom prst="roundRect">
            <a:avLst>
              <a:gd name="adj" fmla="val 5"/>
            </a:avLst>
          </a:prstGeom>
          <a:solidFill>
            <a:srgbClr val="FFFFFF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Shape 5"/>
          <p:cNvSpPr txBox="1"/>
          <p:nvPr/>
        </p:nvSpPr>
        <p:spPr>
          <a:xfrm>
            <a:off x="0" y="0"/>
            <a:ext cx="2946399" cy="496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Shape 6"/>
          <p:cNvSpPr txBox="1"/>
          <p:nvPr/>
        </p:nvSpPr>
        <p:spPr>
          <a:xfrm>
            <a:off x="3851275" y="0"/>
            <a:ext cx="2946399" cy="496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Shape 7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7"/>
            <a:ext cx="4959350" cy="371951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906462" y="4714875"/>
            <a:ext cx="4981574" cy="44640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/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/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/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/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/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/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/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/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Shape 9"/>
          <p:cNvSpPr txBox="1"/>
          <p:nvPr/>
        </p:nvSpPr>
        <p:spPr>
          <a:xfrm>
            <a:off x="0" y="9429750"/>
            <a:ext cx="2946399" cy="496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3851275" y="9429750"/>
            <a:ext cx="2943224" cy="493711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2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664669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/>
        </p:nvSpPr>
        <p:spPr>
          <a:xfrm>
            <a:off x="3851275" y="9429750"/>
            <a:ext cx="2943224" cy="493711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851275" y="9429750"/>
            <a:ext cx="2944811" cy="495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906462" y="4714875"/>
            <a:ext cx="4983162" cy="4465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8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1049569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 dirty="0">
                <a:solidFill>
                  <a:schemeClr val="dk1"/>
                </a:solidFill>
              </a:rPr>
              <a:t>o </a:t>
            </a:r>
            <a:r>
              <a:rPr lang="en-US" sz="1200" dirty="0" err="1">
                <a:solidFill>
                  <a:schemeClr val="dk1"/>
                </a:solidFill>
              </a:rPr>
              <a:t>estado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atual</a:t>
            </a:r>
            <a:r>
              <a:rPr lang="en-US" sz="1200" dirty="0">
                <a:solidFill>
                  <a:schemeClr val="dk1"/>
                </a:solidFill>
              </a:rPr>
              <a:t> do </a:t>
            </a:r>
            <a:r>
              <a:rPr lang="en-US" sz="1200" dirty="0" err="1">
                <a:solidFill>
                  <a:schemeClr val="dk1"/>
                </a:solidFill>
              </a:rPr>
              <a:t>sistema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reflete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toda</a:t>
            </a:r>
            <a:r>
              <a:rPr lang="en-US" sz="1200" dirty="0">
                <a:solidFill>
                  <a:schemeClr val="dk1"/>
                </a:solidFill>
              </a:rPr>
              <a:t> a </a:t>
            </a:r>
            <a:r>
              <a:rPr lang="en-US" sz="1200" dirty="0" err="1">
                <a:solidFill>
                  <a:schemeClr val="dk1"/>
                </a:solidFill>
              </a:rPr>
              <a:t>informação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necessária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sobre</a:t>
            </a:r>
            <a:r>
              <a:rPr lang="en-US" sz="1200" dirty="0">
                <a:solidFill>
                  <a:schemeClr val="dk1"/>
                </a:solidFill>
              </a:rPr>
              <a:t> a </a:t>
            </a:r>
            <a:r>
              <a:rPr lang="en-US" sz="1200" dirty="0" err="1">
                <a:solidFill>
                  <a:schemeClr val="dk1"/>
                </a:solidFill>
              </a:rPr>
              <a:t>trajetória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pregressa</a:t>
            </a:r>
            <a:r>
              <a:rPr lang="en-US" sz="1200" dirty="0">
                <a:solidFill>
                  <a:schemeClr val="dk1"/>
                </a:solidFill>
              </a:rPr>
              <a:t> (</a:t>
            </a:r>
            <a:r>
              <a:rPr lang="en-US" sz="1200" dirty="0" err="1">
                <a:solidFill>
                  <a:schemeClr val="dk1"/>
                </a:solidFill>
              </a:rPr>
              <a:t>passado</a:t>
            </a:r>
            <a:r>
              <a:rPr lang="en-US" sz="1200" dirty="0">
                <a:solidFill>
                  <a:schemeClr val="dk1"/>
                </a:solidFill>
              </a:rPr>
              <a:t>) do </a:t>
            </a:r>
            <a:r>
              <a:rPr lang="en-US" sz="1200" dirty="0" err="1">
                <a:solidFill>
                  <a:schemeClr val="dk1"/>
                </a:solidFill>
              </a:rPr>
              <a:t>sistema</a:t>
            </a:r>
            <a:r>
              <a:rPr lang="en-US" sz="1200" dirty="0">
                <a:solidFill>
                  <a:schemeClr val="dk1"/>
                </a:solidFill>
              </a:rPr>
              <a:t> que </a:t>
            </a:r>
            <a:r>
              <a:rPr lang="en-US" sz="1200" dirty="0" err="1">
                <a:solidFill>
                  <a:schemeClr val="dk1"/>
                </a:solidFill>
              </a:rPr>
              <a:t>possa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influenciar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sua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trajetória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futura</a:t>
            </a:r>
            <a:r>
              <a:rPr lang="en-US" sz="1200" dirty="0">
                <a:solidFill>
                  <a:schemeClr val="dk1"/>
                </a:solidFill>
              </a:rPr>
              <a:t>.</a:t>
            </a:r>
          </a:p>
          <a:p>
            <a:pPr lvl="0" rtl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225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58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967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0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16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45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073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>
                <a:solidFill>
                  <a:schemeClr val="dk1"/>
                </a:solidFill>
              </a:rPr>
              <a:t>o estado atual do sistema reflete toda a informação necessária sobre a trajetória pregressa (passado) do sistema que possa influenciar sua trajetória futura.</a:t>
            </a:r>
          </a:p>
          <a:p>
            <a:pPr lvl="0" rtl="0">
              <a:spcBef>
                <a:spcPts val="1200"/>
              </a:spcBef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69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/>
        </p:nvSpPr>
        <p:spPr>
          <a:xfrm>
            <a:off x="3851275" y="9429750"/>
            <a:ext cx="2943300" cy="4938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Shape 197"/>
          <p:cNvSpPr txBox="1"/>
          <p:nvPr/>
        </p:nvSpPr>
        <p:spPr>
          <a:xfrm>
            <a:off x="3851275" y="9429750"/>
            <a:ext cx="2944800" cy="495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79450" y="4714875"/>
            <a:ext cx="5437200" cy="4465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457200" lvl="0" indent="-304800" rtl="0">
              <a:spcBef>
                <a:spcPts val="1200"/>
              </a:spcBef>
              <a:buClr>
                <a:schemeClr val="dk1"/>
              </a:buClr>
              <a:buSzPct val="100000"/>
              <a:buChar char="-"/>
            </a:pPr>
            <a:r>
              <a:rPr lang="en-US" sz="1200" dirty="0">
                <a:solidFill>
                  <a:schemeClr val="dk1"/>
                </a:solidFill>
              </a:rPr>
              <a:t>o </a:t>
            </a:r>
            <a:r>
              <a:rPr lang="en-US" sz="1200" dirty="0" err="1">
                <a:solidFill>
                  <a:schemeClr val="dk1"/>
                </a:solidFill>
              </a:rPr>
              <a:t>estado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atual</a:t>
            </a:r>
            <a:r>
              <a:rPr lang="en-US" sz="1200" dirty="0">
                <a:solidFill>
                  <a:schemeClr val="dk1"/>
                </a:solidFill>
              </a:rPr>
              <a:t> do </a:t>
            </a:r>
            <a:r>
              <a:rPr lang="en-US" sz="1200" dirty="0" err="1">
                <a:solidFill>
                  <a:schemeClr val="dk1"/>
                </a:solidFill>
              </a:rPr>
              <a:t>sistema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reflete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toda</a:t>
            </a:r>
            <a:r>
              <a:rPr lang="en-US" sz="1200" dirty="0">
                <a:solidFill>
                  <a:schemeClr val="dk1"/>
                </a:solidFill>
              </a:rPr>
              <a:t> a </a:t>
            </a:r>
            <a:r>
              <a:rPr lang="en-US" sz="1200" dirty="0" err="1">
                <a:solidFill>
                  <a:schemeClr val="dk1"/>
                </a:solidFill>
              </a:rPr>
              <a:t>informação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necessária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sobre</a:t>
            </a:r>
            <a:r>
              <a:rPr lang="en-US" sz="1200" dirty="0">
                <a:solidFill>
                  <a:schemeClr val="dk1"/>
                </a:solidFill>
              </a:rPr>
              <a:t> a </a:t>
            </a:r>
            <a:r>
              <a:rPr lang="en-US" sz="1200" dirty="0" err="1">
                <a:solidFill>
                  <a:schemeClr val="dk1"/>
                </a:solidFill>
              </a:rPr>
              <a:t>trajetória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pregressa</a:t>
            </a:r>
            <a:r>
              <a:rPr lang="en-US" sz="1200" dirty="0">
                <a:solidFill>
                  <a:schemeClr val="dk1"/>
                </a:solidFill>
              </a:rPr>
              <a:t> (</a:t>
            </a:r>
            <a:r>
              <a:rPr lang="en-US" sz="1200" dirty="0" err="1">
                <a:solidFill>
                  <a:schemeClr val="dk1"/>
                </a:solidFill>
              </a:rPr>
              <a:t>passado</a:t>
            </a:r>
            <a:r>
              <a:rPr lang="en-US" sz="1200" dirty="0">
                <a:solidFill>
                  <a:schemeClr val="dk1"/>
                </a:solidFill>
              </a:rPr>
              <a:t>) do </a:t>
            </a:r>
            <a:r>
              <a:rPr lang="en-US" sz="1200" dirty="0" err="1">
                <a:solidFill>
                  <a:schemeClr val="dk1"/>
                </a:solidFill>
              </a:rPr>
              <a:t>sistema</a:t>
            </a:r>
            <a:r>
              <a:rPr lang="en-US" sz="1200" dirty="0">
                <a:solidFill>
                  <a:schemeClr val="dk1"/>
                </a:solidFill>
              </a:rPr>
              <a:t> que </a:t>
            </a:r>
            <a:r>
              <a:rPr lang="en-US" sz="1200" dirty="0" err="1">
                <a:solidFill>
                  <a:schemeClr val="dk1"/>
                </a:solidFill>
              </a:rPr>
              <a:t>possa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influenciar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sua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trajetória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futura</a:t>
            </a:r>
            <a:r>
              <a:rPr lang="en-US" sz="1200" dirty="0">
                <a:solidFill>
                  <a:schemeClr val="dk1"/>
                </a:solidFill>
              </a:rPr>
              <a:t>.</a:t>
            </a:r>
          </a:p>
          <a:p>
            <a:pPr lvl="0" rtl="0">
              <a:spcBef>
                <a:spcPts val="1200"/>
              </a:spcBef>
              <a:buNone/>
            </a:pPr>
            <a:endParaRPr sz="12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989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69225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ctr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ctr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457200" y="1604962"/>
            <a:ext cx="4037013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646612" y="1604962"/>
            <a:ext cx="4038599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457200" y="1604962"/>
            <a:ext cx="8228012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e texto verticai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 rot="5400000">
            <a:off x="4737099" y="2239963"/>
            <a:ext cx="5494338" cy="1941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 rot="5400000">
            <a:off x="776287" y="373062"/>
            <a:ext cx="5494338" cy="5675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e texto verticai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 rot="5400000">
            <a:off x="4737099" y="2239963"/>
            <a:ext cx="5494338" cy="1941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 rot="5400000">
            <a:off x="776287" y="373062"/>
            <a:ext cx="5494338" cy="56753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27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e texto vertical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 rot="5400000">
            <a:off x="2582068" y="84930"/>
            <a:ext cx="3976687" cy="7769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m com Legenda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údo com Legenda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9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çã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lvl="1" indent="0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20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lvl="2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lvl="3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lvl="4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lvl="5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Font typeface="Times New Roman"/>
              <a:buNone/>
              <a:defRPr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16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uas Partes de Conteúdo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3808413" cy="3976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46612" y="1981200"/>
            <a:ext cx="3808412" cy="3976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3.jpg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685800" y="463550"/>
            <a:ext cx="7769225" cy="14335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ctr" rtl="0"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685800" y="1981200"/>
            <a:ext cx="7769225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spcBef>
                <a:spcPts val="800"/>
              </a:spcBef>
              <a:spcAft>
                <a:spcPts val="0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spcBef>
                <a:spcPts val="700"/>
              </a:spcBef>
              <a:spcAft>
                <a:spcPts val="0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spcBef>
                <a:spcPts val="60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971800" marR="0" lvl="6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429000" marR="0" lvl="7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886200" marR="0" lvl="8" indent="-228600" algn="l" rtl="0">
              <a:spcBef>
                <a:spcPts val="500"/>
              </a:spcBef>
              <a:spcAft>
                <a:spcPts val="0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685800" y="6248400"/>
            <a:ext cx="1904999" cy="4603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Shape 15"/>
          <p:cNvSpPr txBox="1"/>
          <p:nvPr/>
        </p:nvSpPr>
        <p:spPr>
          <a:xfrm>
            <a:off x="3124200" y="6248400"/>
            <a:ext cx="2895600" cy="4603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553200" y="6248400"/>
            <a:ext cx="1901824" cy="458786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2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2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" name="Shape 1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-3175" y="-7937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657600" y="5657850"/>
            <a:ext cx="1830386" cy="676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8228012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ct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defRPr sz="4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1604962"/>
            <a:ext cx="8228012" cy="39766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42900" algn="l" rtl="0">
              <a:lnSpc>
                <a:spcPct val="93000"/>
              </a:lnSpc>
              <a:spcBef>
                <a:spcPts val="0"/>
              </a:spcBef>
              <a:spcAft>
                <a:spcPts val="1425"/>
              </a:spcAft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285750" algn="l" rtl="0">
              <a:lnSpc>
                <a:spcPct val="93000"/>
              </a:lnSpc>
              <a:spcBef>
                <a:spcPts val="0"/>
              </a:spcBef>
              <a:spcAft>
                <a:spcPts val="1138"/>
              </a:spcAft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rtl="0">
              <a:lnSpc>
                <a:spcPct val="93000"/>
              </a:lnSpc>
              <a:spcBef>
                <a:spcPts val="0"/>
              </a:spcBef>
              <a:spcAft>
                <a:spcPts val="850"/>
              </a:spcAft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rtl="0">
              <a:lnSpc>
                <a:spcPct val="93000"/>
              </a:lnSpc>
              <a:spcBef>
                <a:spcPts val="0"/>
              </a:spcBef>
              <a:spcAft>
                <a:spcPts val="575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rtl="0">
              <a:lnSpc>
                <a:spcPct val="93000"/>
              </a:lnSpc>
              <a:spcBef>
                <a:spcPts val="0"/>
              </a:spcBef>
              <a:spcAft>
                <a:spcPts val="288"/>
              </a:spcAft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457200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3127375" y="6246812"/>
            <a:ext cx="2897186" cy="4714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742950" marR="0" lvl="1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1430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6002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0574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5146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4290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4800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66294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6556375" y="6246812"/>
            <a:ext cx="2128836" cy="4714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fld id="{00000000-1234-1234-1234-123412341234}" type="slidenum">
              <a:rPr lang="en-US" sz="1400" b="0" i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lang="en-US" sz="1400" b="0" i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-3175" y="-7937"/>
            <a:ext cx="9144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280400" y="165100"/>
            <a:ext cx="627061" cy="23018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84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/>
        </p:nvSpPr>
        <p:spPr>
          <a:xfrm>
            <a:off x="0" y="2112911"/>
            <a:ext cx="9144000" cy="26322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4400" b="1" dirty="0" err="1">
                <a:solidFill>
                  <a:srgbClr val="008047"/>
                </a:solidFill>
              </a:rPr>
              <a:t>Autômato</a:t>
            </a:r>
            <a:r>
              <a:rPr lang="en-US" sz="4400" b="1" dirty="0">
                <a:solidFill>
                  <a:srgbClr val="008047"/>
                </a:solidFill>
              </a:rPr>
              <a:t> </a:t>
            </a:r>
            <a:r>
              <a:rPr lang="en-US" sz="4400" b="1" dirty="0" err="1">
                <a:solidFill>
                  <a:srgbClr val="008047"/>
                </a:solidFill>
              </a:rPr>
              <a:t>Celular</a:t>
            </a:r>
            <a:endParaRPr lang="en-US" sz="4400" b="1" dirty="0">
              <a:solidFill>
                <a:srgbClr val="008047"/>
              </a:solidFill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4400" b="1" dirty="0">
              <a:solidFill>
                <a:srgbClr val="008047"/>
              </a:solidFill>
            </a:endParaRPr>
          </a:p>
          <a:p>
            <a:pPr marL="0" marR="0" lvl="0" indent="-698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210055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Exemplo</a:t>
            </a:r>
            <a:r>
              <a:rPr lang="en-US" sz="3400" b="1" dirty="0">
                <a:solidFill>
                  <a:srgbClr val="008047"/>
                </a:solidFill>
              </a:rPr>
              <a:t> 1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210055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Vamos reproduzir o jogo da vida de </a:t>
            </a:r>
            <a:r>
              <a:rPr lang="pt-BR" sz="2000" dirty="0" err="1"/>
              <a:t>Conway</a:t>
            </a: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>
              <a:buClr>
                <a:srgbClr val="009900"/>
              </a:buClr>
              <a:buFont typeface="Courier New" panose="02070309020205020404" pitchFamily="49" charset="0"/>
              <a:buChar char="o"/>
            </a:pPr>
            <a:r>
              <a:rPr lang="pt-BR" sz="2000" dirty="0" err="1"/>
              <a:t>Rules</a:t>
            </a:r>
            <a:r>
              <a:rPr lang="pt-BR" sz="2000" dirty="0"/>
              <a:t>:</a:t>
            </a:r>
          </a:p>
          <a:p>
            <a:pPr>
              <a:buClr>
                <a:srgbClr val="009900"/>
              </a:buClr>
            </a:pPr>
            <a:r>
              <a:rPr lang="pt-BR" sz="1600" dirty="0"/>
              <a:t>	Qualquer </a:t>
            </a:r>
            <a:r>
              <a:rPr lang="pt-BR" sz="1600" dirty="0" err="1"/>
              <a:t>celula</a:t>
            </a:r>
            <a:r>
              <a:rPr lang="pt-BR" sz="1600" dirty="0"/>
              <a:t> viva com menos de dois vizinhos vivos morre</a:t>
            </a:r>
          </a:p>
          <a:p>
            <a:pPr lvl="1">
              <a:buClr>
                <a:srgbClr val="009900"/>
              </a:buClr>
            </a:pPr>
            <a:r>
              <a:rPr lang="pt-BR" sz="1600" dirty="0"/>
              <a:t>	Qualquer célula viva com dois ou três vizinhos vivos, continua vivo para a próxima iteração	</a:t>
            </a:r>
          </a:p>
          <a:p>
            <a:pPr lvl="1">
              <a:buClr>
                <a:srgbClr val="009900"/>
              </a:buClr>
            </a:pPr>
            <a:r>
              <a:rPr lang="pt-BR" sz="1600" dirty="0"/>
              <a:t>	Qualquer celular viva com mias de três vizinhos morre, por superpopulação</a:t>
            </a:r>
          </a:p>
          <a:p>
            <a:pPr lvl="1">
              <a:buClr>
                <a:srgbClr val="009900"/>
              </a:buClr>
            </a:pPr>
            <a:r>
              <a:rPr lang="pt-BR" sz="1600" dirty="0"/>
              <a:t>	Qualquer celular morta com exatamente três vizinhos vivos, “revive”, </a:t>
            </a:r>
            <a:r>
              <a:rPr lang="pt-BR" sz="1600"/>
              <a:t>como reprodução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1673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210055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Exemplo</a:t>
            </a:r>
            <a:r>
              <a:rPr lang="en-US" sz="3400" b="1" dirty="0">
                <a:solidFill>
                  <a:srgbClr val="008047"/>
                </a:solidFill>
              </a:rPr>
              <a:t> 1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Vamos reproduzir o jogo da vida de </a:t>
            </a:r>
            <a:r>
              <a:rPr lang="pt-BR" sz="2000" dirty="0" err="1"/>
              <a:t>Conway</a:t>
            </a: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O valor de 0 (branco) é morto e valor 1 (preto) esta vivo</a:t>
            </a:r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Foi distribuído aleatoriamente, com probabilidade 0.1 e 0.9 para morto e vivo, respectivamente.</a:t>
            </a:r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Com tempo de 10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361" y="3116716"/>
            <a:ext cx="5511077" cy="3532874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311701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914400" y="1135626"/>
            <a:ext cx="7770812" cy="444602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Diferente dos outros exemplos, nesse vamos trabalhar tanto com os agentes tanto com o Grid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Nosso Grid é formado por açúcares e cada espaço tem uma capacidade e uma quantidade inicial distinta de açúcar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2400" dirty="0"/>
              <a:t>O nosso Agente começa com uma quantidade inicial de açúcar, e para cada agente temos um metabolismo distinto, nesse exemplo foi tentado deixar o mais simples por isso foi dado a visão para cada agente de apenas 1 casa</a:t>
            </a:r>
          </a:p>
          <a:p>
            <a:pPr>
              <a:buClr>
                <a:srgbClr val="009900"/>
              </a:buClr>
              <a:buFont typeface="Courier New" panose="02070309020205020404" pitchFamily="49" charset="0"/>
              <a:buChar char="o"/>
              <a:tabLst>
                <a:tab pos="3760788" algn="l"/>
              </a:tabLst>
            </a:pPr>
            <a:endParaRPr lang="pt-BR" sz="2400" dirty="0"/>
          </a:p>
        </p:txBody>
      </p:sp>
      <p:sp>
        <p:nvSpPr>
          <p:cNvPr id="5" name="Shape 201"/>
          <p:cNvSpPr txBox="1"/>
          <p:nvPr/>
        </p:nvSpPr>
        <p:spPr>
          <a:xfrm>
            <a:off x="1065199" y="234617"/>
            <a:ext cx="5925535" cy="84201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>
                <a:solidFill>
                  <a:srgbClr val="008047"/>
                </a:solidFill>
              </a:rPr>
              <a:t>Example 2 - </a:t>
            </a:r>
            <a:r>
              <a:rPr lang="en-US" sz="3400" b="1" dirty="0" err="1">
                <a:solidFill>
                  <a:srgbClr val="008047"/>
                </a:solidFill>
              </a:rPr>
              <a:t>Sugarscape</a:t>
            </a:r>
            <a:r>
              <a:rPr lang="en-US" sz="3400" b="1" dirty="0">
                <a:solidFill>
                  <a:srgbClr val="00804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91338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58644" y="1179872"/>
            <a:ext cx="7726567" cy="440177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As regras para o agente andar na vizinhança é o vizinho que tem mais açúcar e está inabitado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Podendo andar apenas para </a:t>
            </a:r>
            <a:r>
              <a:rPr lang="pt-BR" sz="2400" dirty="0" err="1"/>
              <a:t>cima,direita,baixo</a:t>
            </a:r>
            <a:r>
              <a:rPr lang="pt-BR" sz="2400" dirty="0"/>
              <a:t> e esquerda, utilizando a vizinhança de Von </a:t>
            </a:r>
            <a:r>
              <a:rPr lang="pt-BR" sz="2400" dirty="0" err="1"/>
              <a:t>Newmann</a:t>
            </a:r>
            <a:endParaRPr lang="pt-BR" sz="2400" dirty="0"/>
          </a:p>
          <a:p>
            <a:pPr marL="0" indent="0"/>
            <a:r>
              <a:rPr lang="pt-BR" sz="2400" dirty="0"/>
              <a:t>No primeiro caso temos: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Vai ser utilizado um Grid 51x40, sem o crescimento de açúcar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/>
              <a:t>Com 51 agentes </a:t>
            </a:r>
          </a:p>
        </p:txBody>
      </p:sp>
      <p:sp>
        <p:nvSpPr>
          <p:cNvPr id="5" name="Shape 201"/>
          <p:cNvSpPr txBox="1"/>
          <p:nvPr/>
        </p:nvSpPr>
        <p:spPr>
          <a:xfrm>
            <a:off x="1065199" y="234617"/>
            <a:ext cx="5925535" cy="84201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>
                <a:solidFill>
                  <a:srgbClr val="008047"/>
                </a:solidFill>
              </a:rPr>
              <a:t>Example 2 - </a:t>
            </a:r>
            <a:r>
              <a:rPr lang="en-US" sz="3400" b="1" dirty="0" err="1">
                <a:solidFill>
                  <a:srgbClr val="008047"/>
                </a:solidFill>
              </a:rPr>
              <a:t>Sugarscape</a:t>
            </a:r>
            <a:r>
              <a:rPr lang="en-US" sz="3400" b="1" dirty="0">
                <a:solidFill>
                  <a:srgbClr val="00804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4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43896" y="855406"/>
            <a:ext cx="7741315" cy="5471652"/>
          </a:xfrm>
        </p:spPr>
        <p:txBody>
          <a:bodyPr/>
          <a:lstStyle/>
          <a:p>
            <a:pPr marL="457200" indent="-457200">
              <a:buClr>
                <a:srgbClr val="009900"/>
              </a:buClr>
              <a:buFont typeface="Courier New" panose="02070309020205020404" pitchFamily="49" charset="0"/>
              <a:buChar char="o"/>
            </a:pPr>
            <a:r>
              <a:rPr lang="pt-BR" sz="2400" dirty="0" err="1"/>
              <a:t>Simulating</a:t>
            </a:r>
            <a:r>
              <a:rPr lang="pt-BR" sz="2400" dirty="0"/>
              <a:t> in R: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16" y="1513908"/>
            <a:ext cx="5613007" cy="4894755"/>
          </a:xfrm>
          <a:prstGeom prst="rect">
            <a:avLst/>
          </a:prstGeom>
        </p:spPr>
      </p:pic>
      <p:sp>
        <p:nvSpPr>
          <p:cNvPr id="6" name="Shape 201"/>
          <p:cNvSpPr txBox="1"/>
          <p:nvPr/>
        </p:nvSpPr>
        <p:spPr>
          <a:xfrm>
            <a:off x="1065199" y="234617"/>
            <a:ext cx="5925535" cy="84201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>
                <a:solidFill>
                  <a:srgbClr val="008047"/>
                </a:solidFill>
              </a:rPr>
              <a:t>Example 2 - </a:t>
            </a:r>
            <a:r>
              <a:rPr lang="en-US" sz="3400" b="1" dirty="0" err="1">
                <a:solidFill>
                  <a:srgbClr val="008047"/>
                </a:solidFill>
              </a:rPr>
              <a:t>Sugarscape</a:t>
            </a:r>
            <a:r>
              <a:rPr lang="en-US" sz="3400" b="1" dirty="0">
                <a:solidFill>
                  <a:srgbClr val="00804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6772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32978" y="130458"/>
            <a:ext cx="8228012" cy="6342770"/>
          </a:xfrm>
        </p:spPr>
        <p:txBody>
          <a:bodyPr/>
          <a:lstStyle/>
          <a:p>
            <a:pPr marL="0" lvl="0" indent="0">
              <a:lnSpc>
                <a:spcPct val="100000"/>
              </a:lnSpc>
              <a:spcAft>
                <a:spcPts val="0"/>
              </a:spcAft>
              <a:buClr>
                <a:srgbClr val="008047"/>
              </a:buClr>
              <a:buSzPct val="25000"/>
            </a:pPr>
            <a:r>
              <a:rPr lang="en-US" sz="3400" b="1" dirty="0">
                <a:solidFill>
                  <a:srgbClr val="008047"/>
                </a:solidFill>
              </a:rPr>
              <a:t>In the second case: </a:t>
            </a:r>
          </a:p>
          <a:p>
            <a:pPr marL="457200" indent="-457200">
              <a:buClr>
                <a:srgbClr val="009900"/>
              </a:buClr>
              <a:buFont typeface="Courier New" panose="02070309020205020404" pitchFamily="49" charset="0"/>
              <a:buChar char="o"/>
            </a:pPr>
            <a:r>
              <a:rPr lang="pt-BR" sz="2000" dirty="0"/>
              <a:t>Utilizando o mesmo Grid, porem agora terá crescimento de açúcar </a:t>
            </a:r>
            <a:r>
              <a:rPr lang="pt-BR" sz="2000"/>
              <a:t>no Grid </a:t>
            </a: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535" y="1638678"/>
            <a:ext cx="5678935" cy="495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151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10967-E601-4BD9-BDCA-95B4439C0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888" y="448486"/>
            <a:ext cx="6730223" cy="549890"/>
          </a:xfrm>
        </p:spPr>
        <p:txBody>
          <a:bodyPr/>
          <a:lstStyle/>
          <a:p>
            <a:r>
              <a:rPr lang="pt-BR" dirty="0"/>
              <a:t>Exemplo 3 - Problema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97E772-AC97-43D7-8D9B-F54FE4EBD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0" y="1280160"/>
            <a:ext cx="8362095" cy="541922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pt-BR" sz="2400" dirty="0"/>
              <a:t>Estudar a adoção de práticas em intensificação de gado de corte no Brasil.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 governo está investindo em medidas para incentivar a intensificação da bovinocultura:</a:t>
            </a:r>
          </a:p>
          <a:p>
            <a:pPr lvl="1">
              <a:buFont typeface="Arial" pitchFamily="34" charset="0"/>
              <a:buChar char="•"/>
            </a:pPr>
            <a:r>
              <a:rPr lang="pt-BR" sz="2000" dirty="0"/>
              <a:t>Compromissos voluntários brasileiros na UNFCC (</a:t>
            </a:r>
            <a:r>
              <a:rPr lang="pt-BR" sz="2000" dirty="0" err="1"/>
              <a:t>NAMAs</a:t>
            </a:r>
            <a:r>
              <a:rPr lang="pt-BR" sz="2000" dirty="0"/>
              <a:t>, </a:t>
            </a:r>
            <a:r>
              <a:rPr lang="pt-BR" sz="2000" dirty="0" err="1"/>
              <a:t>NDCs</a:t>
            </a:r>
            <a:r>
              <a:rPr lang="pt-BR" sz="2000" dirty="0"/>
              <a:t>)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/>
              <a:t>Restauração de pasto degradado (Plano ABC) </a:t>
            </a:r>
          </a:p>
          <a:p>
            <a:pPr lvl="2">
              <a:buFont typeface="Arial" pitchFamily="34" charset="0"/>
              <a:buChar char="•"/>
            </a:pPr>
            <a:r>
              <a:rPr lang="pt-BR" dirty="0"/>
              <a:t>Direta</a:t>
            </a:r>
          </a:p>
          <a:p>
            <a:pPr lvl="2">
              <a:buFont typeface="Arial" pitchFamily="34" charset="0"/>
              <a:buChar char="•"/>
            </a:pPr>
            <a:r>
              <a:rPr lang="pt-BR" dirty="0"/>
              <a:t>Integração lavoura-pecuária</a:t>
            </a:r>
          </a:p>
          <a:p>
            <a:pPr>
              <a:buFont typeface="Arial" pitchFamily="34" charset="0"/>
              <a:buChar char="•"/>
            </a:pPr>
            <a:r>
              <a:rPr lang="pt-BR" sz="2400" dirty="0"/>
              <a:t>Outras medidas com investimento privado</a:t>
            </a:r>
          </a:p>
          <a:p>
            <a:pPr lvl="1">
              <a:buFont typeface="Arial" pitchFamily="34" charset="0"/>
              <a:buChar char="•"/>
            </a:pPr>
            <a:r>
              <a:rPr lang="pt-BR" sz="2400" dirty="0"/>
              <a:t>Medidas de eficiência animal </a:t>
            </a:r>
          </a:p>
          <a:p>
            <a:pPr lvl="2">
              <a:buFont typeface="Arial" pitchFamily="34" charset="0"/>
              <a:buChar char="•"/>
            </a:pPr>
            <a:r>
              <a:rPr lang="pt-BR" dirty="0"/>
              <a:t>Como suplementação,confinamento entre outras formas.</a:t>
            </a:r>
          </a:p>
        </p:txBody>
      </p:sp>
    </p:spTree>
    <p:extLst>
      <p:ext uri="{BB962C8B-B14F-4D97-AF65-F5344CB8AC3E}">
        <p14:creationId xmlns:p14="http://schemas.microsoft.com/office/powerpoint/2010/main" val="3307319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436" y="421775"/>
            <a:ext cx="8102991" cy="1097536"/>
          </a:xfrm>
        </p:spPr>
        <p:txBody>
          <a:bodyPr/>
          <a:lstStyle/>
          <a:p>
            <a:r>
              <a:rPr lang="pt-BR" dirty="0"/>
              <a:t>Nosso modelo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4932" y="1547446"/>
            <a:ext cx="8367713" cy="450092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Para o nosso problema, o estados das células vão ser o sistema extensivo ou intensivo.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Criamos na fronteira uma borda constante, logo as células das fronteiras terão menos vizinhos.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Foi utilizado a vizinhança de Moore com 8 vizinhos.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/>
              <a:t>Foi usado a ideia de inercia para aumentar a probabilidade de mudar de estado.</a:t>
            </a:r>
          </a:p>
          <a:p>
            <a:endParaRPr lang="pt-BR" dirty="0"/>
          </a:p>
          <a:p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4932" y="130629"/>
            <a:ext cx="8102991" cy="1097536"/>
          </a:xfrm>
        </p:spPr>
        <p:txBody>
          <a:bodyPr/>
          <a:lstStyle/>
          <a:p>
            <a:r>
              <a:rPr lang="pt-BR" dirty="0"/>
              <a:t>Equação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932" y="1399592"/>
                <a:ext cx="8367713" cy="5327779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𝑎𝑢𝑥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sz="2800" i="1" smtClean="0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  <m:d>
                                <m:d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  <m:t>α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  <m:t>β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l-GR" sz="2800" i="1"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800" i="1"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  <m:sub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pt-BR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𝑎𝑢𝑥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p>
                            <m:sSup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é o numero de vizinhos no estado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pt-BR" b="0" i="1" dirty="0">
                  <a:latin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é a preferencia pelo estado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pt-BR" dirty="0"/>
                  <a:t> são a inercia mínima e máxima, respectivamente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932" y="1399592"/>
                <a:ext cx="8367713" cy="5327779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2707" y="182625"/>
            <a:ext cx="8102991" cy="802113"/>
          </a:xfrm>
        </p:spPr>
        <p:txBody>
          <a:bodyPr/>
          <a:lstStyle/>
          <a:p>
            <a:r>
              <a:rPr lang="pt-BR" dirty="0"/>
              <a:t>Modelagem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94932" y="1012875"/>
                <a:ext cx="8367713" cy="50355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pt-BR" sz="2000" dirty="0"/>
                  <a:t>A função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2000" dirty="0"/>
                  <a:t> , ela necessariamente precisa estar entre 0 e 1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Para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pt-BR" sz="1600" dirty="0"/>
                  <a:t> temos que nossa função seja a Inercia mínima, pois ele não tem nenhum vizinho e preferencia  no mesmo sistema que ele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Para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1600" i="1"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pt-BR" sz="1600" dirty="0"/>
                  <a:t> temos que a nossa função tem que  ser a Inercia </a:t>
                </a:r>
                <a:r>
                  <a:rPr lang="pt-BR" sz="1600" dirty="0" err="1"/>
                  <a:t>Maxima</a:t>
                </a:r>
                <a:r>
                  <a:rPr lang="pt-BR" sz="1600" dirty="0"/>
                  <a:t>, pois todos os vizinhos estão no mesmo sistema e tem uma 100% da preferencia pelo o sistema, para que isso ocorrer foi inserido 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𝑎𝑢𝑥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1600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pt-BR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pt-BR" sz="2000" dirty="0"/>
                  <a:t>Além disso podemos a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</a:rPr>
                          <m:t>λ</m:t>
                        </m:r>
                        <m:d>
                          <m:dPr>
                            <m:ctrlPr>
                              <a:rPr lang="pt-BR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α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β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pt-BR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l-GR" sz="2000" i="1">
                                <a:latin typeface="Cambria Math" panose="02040503050406030204" pitchFamily="18" charset="0"/>
                              </a:rPr>
                              <m:t>γ</m:t>
                            </m:r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BR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pt-BR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sup>
                    </m:sSup>
                  </m:oMath>
                </a14:m>
                <a:r>
                  <a:rPr lang="pt-BR" sz="2000" dirty="0"/>
                  <a:t> pode ser definida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 termo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α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dirty="0"/>
                  <a:t> é a influencia da vizinhança, independente da preferencia, na tomada de decisão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 termo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β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dirty="0"/>
                  <a:t> é a influencia da preferencia , independente da vizinhança, pelo sistema na tomada de decisão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 termo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>
                        <a:latin typeface="Cambria Math" panose="02040503050406030204" pitchFamily="18" charset="0"/>
                      </a:rPr>
                      <m:t>γ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dirty="0"/>
                  <a:t>  é de relação entre a vizinhança e preferencia na tomada de decisão e além disso, caso não tivesse esse termo para termos uma curva “s-</a:t>
                </a:r>
                <a:r>
                  <a:rPr lang="pt-BR" sz="1600" dirty="0" err="1"/>
                  <a:t>shape</a:t>
                </a:r>
                <a:r>
                  <a:rPr lang="pt-BR" sz="1600" dirty="0"/>
                  <a:t>” seria necessário um dos outros termo tender a 0</a:t>
                </a:r>
                <a:endParaRPr lang="pt-BR" sz="20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pt-BR" sz="2000" dirty="0"/>
              </a:p>
              <a:p>
                <a:pPr marL="457200" lvl="1" indent="0"/>
                <a:endParaRPr lang="pt-BR" sz="1600" dirty="0"/>
              </a:p>
            </p:txBody>
          </p:sp>
        </mc:Choice>
        <mc:Fallback xmlns="">
          <p:sp>
            <p:nvSpPr>
              <p:cNvPr id="3" name="Espaço Reservado para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4932" y="1012875"/>
                <a:ext cx="8367713" cy="5035500"/>
              </a:xfrm>
              <a:blipFill>
                <a:blip r:embed="rId3"/>
                <a:stretch>
                  <a:fillRect l="-655" t="-121" r="-1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7302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2075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>
                <a:solidFill>
                  <a:srgbClr val="008047"/>
                </a:solidFill>
              </a:rPr>
              <a:t>Uma Breve </a:t>
            </a:r>
            <a:r>
              <a:rPr lang="en-US" sz="3400" b="1" dirty="0" err="1">
                <a:solidFill>
                  <a:srgbClr val="008047"/>
                </a:solidFill>
              </a:rPr>
              <a:t>Historia</a:t>
            </a:r>
            <a:endParaRPr lang="en-US" sz="3400" b="1" dirty="0">
              <a:solidFill>
                <a:srgbClr val="008047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en-US" sz="2000" dirty="0">
                <a:solidFill>
                  <a:schemeClr val="dk1"/>
                </a:solidFill>
              </a:rPr>
              <a:t> </a:t>
            </a:r>
            <a:r>
              <a:rPr lang="pt-BR" sz="2000" dirty="0"/>
              <a:t>Do ponto de vista teórico, John von Neumann e Stanislaw </a:t>
            </a:r>
            <a:r>
              <a:rPr lang="pt-BR" sz="2000" dirty="0" err="1"/>
              <a:t>Ulam</a:t>
            </a:r>
            <a:r>
              <a:rPr lang="pt-BR" sz="2000" dirty="0"/>
              <a:t>, introduziram os autômatos celulares na década de 40.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en-US" sz="2000" dirty="0">
                <a:solidFill>
                  <a:schemeClr val="dk1"/>
                </a:solidFill>
              </a:rPr>
              <a:t>O </a:t>
            </a:r>
            <a:r>
              <a:rPr lang="pt-BR" sz="2000" dirty="0"/>
              <a:t>Stanislaw estava estudando o crescimento de cristais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Neumann trabalhava com foco da auto reprodução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Do ponto de vista pratico, no final dos anos 60, o matemático </a:t>
            </a:r>
            <a:r>
              <a:rPr lang="pt-BR" sz="2000" dirty="0" err="1"/>
              <a:t>Conway</a:t>
            </a:r>
            <a:r>
              <a:rPr lang="pt-BR" sz="2000" dirty="0"/>
              <a:t> desenvolveu o jogo da vida.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>
                <a:solidFill>
                  <a:schemeClr val="dk1"/>
                </a:solidFill>
              </a:rPr>
              <a:t>Representa um sistema de vida e morte</a:t>
            </a:r>
            <a:endParaRPr lang="pt-BR" sz="2000" dirty="0"/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O Jogo da vida ficou amplamente conhecido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É um bom exemplo para começar a implementar AC</a:t>
            </a:r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5907E-D927-4775-A81A-958ADEA16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071" y="196558"/>
            <a:ext cx="7331562" cy="857801"/>
          </a:xfrm>
        </p:spPr>
        <p:txBody>
          <a:bodyPr/>
          <a:lstStyle/>
          <a:p>
            <a:r>
              <a:rPr lang="pt-BR" dirty="0"/>
              <a:t>Mostrar Código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8A8398B-0E6C-4172-AE5E-348B06DD0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287" y="1362270"/>
            <a:ext cx="7555950" cy="4686104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5904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2848" y="120023"/>
            <a:ext cx="8102991" cy="85652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</a:rPr>
              <a:t>Exemplo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Texto 2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50486" y="976544"/>
                <a:ext cx="8367713" cy="47152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Vou dividir esse exemplo em dois: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no primeiro não teremos células inativas dentro do grid e teremos uma proporção de 95% em sistemas extensivos e 5% no sistema intensivo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:r>
                  <a:rPr lang="pt-BR" sz="2400" dirty="0"/>
                  <a:t>No segundo colocaremos células inativas, ficando com 50% do grid com células inativas, 45% no sistema extensivo e 5%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pt-BR" sz="2800" dirty="0"/>
                  <a:t>Os valores dos parâmetros será o mesmo para os dois casos</a:t>
                </a:r>
              </a:p>
              <a:p>
                <a:pPr marL="85725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=0.9,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=0.1,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=0.9,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=0.86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𝑃𝑟𝑒𝑓𝑒𝑟𝑒𝑛𝑐𝑖𝑎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=0.7</m:t>
                    </m:r>
                  </m:oMath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50486" y="976544"/>
                <a:ext cx="8367713" cy="4715213"/>
              </a:xfrm>
              <a:blipFill>
                <a:blip r:embed="rId5"/>
                <a:stretch>
                  <a:fillRect l="-1311" t="-1034" r="-196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67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436" y="63036"/>
            <a:ext cx="8102991" cy="776089"/>
          </a:xfrm>
        </p:spPr>
        <p:txBody>
          <a:bodyPr/>
          <a:lstStyle/>
          <a:p>
            <a:r>
              <a:rPr lang="pt-BR" dirty="0"/>
              <a:t>Caso 1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41714" y="839125"/>
            <a:ext cx="8367713" cy="5093193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43E5B80-1DA3-4F0F-BAC6-6444908FD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516" y="1506064"/>
            <a:ext cx="3916962" cy="3916962"/>
          </a:xfrm>
          <a:prstGeom prst="rect">
            <a:avLst/>
          </a:prstGeom>
        </p:spPr>
      </p:pic>
      <p:pic>
        <p:nvPicPr>
          <p:cNvPr id="6" name="Imagem 5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E04DD2D7-9062-406E-A057-4E8EF98CE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8" y="1506064"/>
            <a:ext cx="3916962" cy="391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4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436" y="63036"/>
            <a:ext cx="8102991" cy="776089"/>
          </a:xfrm>
        </p:spPr>
        <p:txBody>
          <a:bodyPr/>
          <a:lstStyle/>
          <a:p>
            <a:r>
              <a:rPr lang="pt-BR" dirty="0"/>
              <a:t>Caso 2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41714" y="839125"/>
            <a:ext cx="8367713" cy="5093193"/>
          </a:xfrm>
        </p:spPr>
        <p:txBody>
          <a:bodyPr/>
          <a:lstStyle/>
          <a:p>
            <a:endParaRPr lang="pt-BR" dirty="0"/>
          </a:p>
        </p:txBody>
      </p:sp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272E22A6-5F3E-48BB-9A25-6A826D03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46" y="1540994"/>
            <a:ext cx="3776012" cy="377601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894883-B134-41DB-9DD3-E79CCBC6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637" y="1540994"/>
            <a:ext cx="3776011" cy="377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12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436" y="421775"/>
            <a:ext cx="8102991" cy="1097536"/>
          </a:xfrm>
        </p:spPr>
        <p:txBody>
          <a:bodyPr/>
          <a:lstStyle/>
          <a:p>
            <a:r>
              <a:rPr lang="pt-BR" dirty="0"/>
              <a:t>Exemplo de Mapa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94932" y="1955408"/>
            <a:ext cx="8367713" cy="4092965"/>
          </a:xfrm>
        </p:spPr>
        <p:txBody>
          <a:bodyPr/>
          <a:lstStyle/>
          <a:p>
            <a:r>
              <a:rPr lang="pt-BR" sz="2000" dirty="0"/>
              <a:t>                      - Vegetação Florestal</a:t>
            </a:r>
          </a:p>
          <a:p>
            <a:r>
              <a:rPr lang="pt-BR" sz="2000" dirty="0"/>
              <a:t>                      -  Natural não florestal</a:t>
            </a:r>
          </a:p>
          <a:p>
            <a:r>
              <a:rPr lang="pt-BR" sz="2000" dirty="0"/>
              <a:t>                      - Corpos d'água</a:t>
            </a:r>
          </a:p>
          <a:p>
            <a:r>
              <a:rPr lang="pt-BR" sz="2000" dirty="0"/>
              <a:t>                      - Vegetação campestre</a:t>
            </a:r>
          </a:p>
          <a:p>
            <a:r>
              <a:rPr lang="pt-BR" sz="2000" dirty="0"/>
              <a:t>                      - Agricultura anual</a:t>
            </a:r>
          </a:p>
          <a:p>
            <a:r>
              <a:rPr lang="pt-BR" sz="2000" dirty="0"/>
              <a:t>                      -  Silvicultura</a:t>
            </a:r>
          </a:p>
          <a:p>
            <a:r>
              <a:rPr lang="pt-BR" sz="2000" dirty="0"/>
              <a:t>                      - Agricultura </a:t>
            </a:r>
            <a:r>
              <a:rPr lang="pt-BR" sz="2000" dirty="0" err="1"/>
              <a:t>semi-perene</a:t>
            </a:r>
            <a:endParaRPr lang="pt-BR" sz="2000" dirty="0"/>
          </a:p>
          <a:p>
            <a:r>
              <a:rPr lang="pt-BR" sz="2000" dirty="0"/>
              <a:t>                      -  Pastagem</a:t>
            </a:r>
          </a:p>
          <a:p>
            <a:r>
              <a:rPr lang="pt-BR" sz="2000" dirty="0"/>
              <a:t>                      - Infraestrutura urbana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739" y="1809104"/>
            <a:ext cx="3637688" cy="381009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94944" y="2532888"/>
            <a:ext cx="1088136" cy="164592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694944" y="2124223"/>
            <a:ext cx="1088136" cy="16459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694944" y="2968985"/>
            <a:ext cx="1088136" cy="164592"/>
          </a:xfrm>
          <a:prstGeom prst="rect">
            <a:avLst/>
          </a:prstGeom>
          <a:solidFill>
            <a:srgbClr val="0066FF"/>
          </a:solidFill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94944" y="3322786"/>
            <a:ext cx="1088136" cy="1645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694944" y="3762047"/>
            <a:ext cx="1088136" cy="16459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694944" y="4201308"/>
            <a:ext cx="1088136" cy="164592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694944" y="4558273"/>
            <a:ext cx="1088136" cy="16459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694944" y="4994370"/>
            <a:ext cx="1088136" cy="16459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694944" y="5411110"/>
            <a:ext cx="1088136" cy="164592"/>
          </a:xfrm>
          <a:prstGeom prst="rect">
            <a:avLst/>
          </a:prstGeom>
          <a:solidFill>
            <a:srgbClr val="990000"/>
          </a:solidFill>
          <a:ln>
            <a:solidFill>
              <a:srgbClr val="99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575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6436" y="421775"/>
            <a:ext cx="8102991" cy="776089"/>
          </a:xfrm>
        </p:spPr>
        <p:txBody>
          <a:bodyPr/>
          <a:lstStyle/>
          <a:p>
            <a:r>
              <a:rPr lang="pt-BR" dirty="0"/>
              <a:t>Um exemplo do mapa final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41714" y="1358283"/>
            <a:ext cx="8742488" cy="5077942"/>
          </a:xfrm>
        </p:spPr>
        <p:txBody>
          <a:bodyPr/>
          <a:lstStyle/>
          <a:p>
            <a:r>
              <a:rPr lang="pt-BR" dirty="0"/>
              <a:t>         Mato Grosso			São Paulo</a:t>
            </a:r>
          </a:p>
        </p:txBody>
      </p:sp>
      <p:pic>
        <p:nvPicPr>
          <p:cNvPr id="5" name="Imagem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B460F33C-2008-46E7-AEBA-83A8A192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931" y="2121677"/>
            <a:ext cx="4572000" cy="45720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61818D-09BC-4AFB-84CA-E4A1C5580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8" y="212167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78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Definição</a:t>
            </a:r>
            <a:r>
              <a:rPr lang="en-US" sz="3400" b="1" dirty="0">
                <a:solidFill>
                  <a:srgbClr val="008047"/>
                </a:solidFill>
              </a:rPr>
              <a:t> de AC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São modelos matemáticos capazes de representar sistemas e fenômenos observados.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 err="1"/>
              <a:t>ACs</a:t>
            </a:r>
            <a:r>
              <a:rPr lang="pt-BR" sz="2000" dirty="0"/>
              <a:t> são sistema dinâmicas discretos, o significado de discreto é que as variáveis de estados mudam em seus estados em instante de tempo discreto.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AC é composto por um conjunto de célula com determinados valores, que interagem entre si em função de uma coleção finita de condições pré-definidas.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2559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Definição</a:t>
            </a:r>
            <a:r>
              <a:rPr lang="en-US" sz="3400" b="1" dirty="0">
                <a:solidFill>
                  <a:srgbClr val="008047"/>
                </a:solidFill>
              </a:rPr>
              <a:t> de AC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Os valores são denominadas de estados que são alterados conforme um conjunto de regras, que dependem da vizinhança (podendo depender de si).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É necessário uma configuração inicial de autômato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Podemos dividir a modelagem de AC em três partes</a:t>
            </a:r>
          </a:p>
          <a:p>
            <a:pPr marL="341312" lvl="6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en-US" sz="2000" dirty="0">
                <a:solidFill>
                  <a:schemeClr val="dk1"/>
                </a:solidFill>
              </a:rPr>
              <a:t>Uma </a:t>
            </a:r>
            <a:r>
              <a:rPr lang="en-US" sz="2000" dirty="0" err="1">
                <a:solidFill>
                  <a:schemeClr val="dk1"/>
                </a:solidFill>
              </a:rPr>
              <a:t>estrutura</a:t>
            </a:r>
            <a:r>
              <a:rPr lang="en-US" sz="2000" dirty="0">
                <a:solidFill>
                  <a:schemeClr val="dk1"/>
                </a:solidFill>
              </a:rPr>
              <a:t> (“lattice” (</a:t>
            </a:r>
            <a:r>
              <a:rPr lang="en-US" sz="2000" dirty="0" err="1">
                <a:solidFill>
                  <a:schemeClr val="dk1"/>
                </a:solidFill>
              </a:rPr>
              <a:t>rede</a:t>
            </a:r>
            <a:r>
              <a:rPr lang="en-US" sz="2000" dirty="0">
                <a:solidFill>
                  <a:schemeClr val="dk1"/>
                </a:solidFill>
              </a:rPr>
              <a:t> de </a:t>
            </a:r>
            <a:r>
              <a:rPr lang="en-US" sz="2000" dirty="0" err="1">
                <a:solidFill>
                  <a:schemeClr val="dk1"/>
                </a:solidFill>
              </a:rPr>
              <a:t>contato</a:t>
            </a:r>
            <a:r>
              <a:rPr lang="en-US" sz="2000" dirty="0">
                <a:solidFill>
                  <a:schemeClr val="dk1"/>
                </a:solidFill>
              </a:rPr>
              <a:t>), </a:t>
            </a:r>
            <a:r>
              <a:rPr lang="en-US" sz="2000" dirty="0" err="1">
                <a:solidFill>
                  <a:schemeClr val="dk1"/>
                </a:solidFill>
              </a:rPr>
              <a:t>geometria</a:t>
            </a:r>
            <a:r>
              <a:rPr lang="en-US" sz="2000" dirty="0">
                <a:solidFill>
                  <a:schemeClr val="dk1"/>
                </a:solidFill>
              </a:rPr>
              <a:t> das </a:t>
            </a:r>
            <a:r>
              <a:rPr lang="en-US" sz="2000" dirty="0" err="1">
                <a:solidFill>
                  <a:schemeClr val="dk1"/>
                </a:solidFill>
              </a:rPr>
              <a:t>celulas</a:t>
            </a:r>
            <a:r>
              <a:rPr lang="en-US" sz="2000" dirty="0">
                <a:solidFill>
                  <a:schemeClr val="dk1"/>
                </a:solidFill>
              </a:rPr>
              <a:t>) 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Uma vizinhança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Regras de transição local, a transição é imposta de forma paralela e sincronizada em todas as células .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67199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>
                <a:solidFill>
                  <a:srgbClr val="008047"/>
                </a:solidFill>
              </a:rPr>
              <a:t>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Shape 203"/>
              <p:cNvSpPr txBox="1"/>
              <p:nvPr/>
            </p:nvSpPr>
            <p:spPr>
              <a:xfrm>
                <a:off x="1065200" y="1268550"/>
                <a:ext cx="7145400" cy="51378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6800" rIns="90000" bIns="46800" anchor="t" anchorCtr="0">
                <a:noAutofit/>
              </a:bodyPr>
              <a:lstStyle/>
              <a:p>
                <a:pPr marL="341312" indent="-341312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Arial"/>
                  <a:buChar char="»"/>
                </a:pPr>
                <a:r>
                  <a:rPr lang="pt-BR" sz="2000" dirty="0"/>
                  <a:t>Podemos representar a composição de uma AC como sendo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=(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/>
                  <a:t>, onde:</a:t>
                </a:r>
              </a:p>
              <a:p>
                <a:pPr marL="914400" lvl="2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</a:rPr>
                  <a:t> é o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tipo</a:t>
                </a:r>
                <a:r>
                  <a:rPr lang="en-US" sz="2000" dirty="0">
                    <a:solidFill>
                      <a:schemeClr val="dk1"/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estrutura</a:t>
                </a:r>
                <a:endParaRPr lang="en-US" sz="2000" dirty="0">
                  <a:solidFill>
                    <a:schemeClr val="dk1"/>
                  </a:solidFill>
                </a:endParaRPr>
              </a:p>
              <a:p>
                <a:pPr marL="914400" lvl="8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:r>
                  <a:rPr lang="en-US" sz="2000" dirty="0">
                    <a:solidFill>
                      <a:schemeClr val="dk1"/>
                    </a:solidFill>
                  </a:rPr>
                  <a:t>Uma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celula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arbitraria</a:t>
                </a:r>
                <a:r>
                  <a:rPr lang="en-US" sz="2000" dirty="0">
                    <a:solidFill>
                      <a:schemeClr val="dk1"/>
                    </a:solidFill>
                  </a:rPr>
                  <a:t> da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estrutura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por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</a:rPr>
                  <a:t>,</a:t>
                </a:r>
                <a14:m>
                  <m:oMath xmlns:m="http://schemas.openxmlformats.org/officeDocument/2006/math">
                    <m:r>
                      <a:rPr lang="pt-BR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BR" sz="2000" b="0" i="1" dirty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sz="2000" dirty="0">
                    <a:solidFill>
                      <a:schemeClr val="dk1"/>
                    </a:solidFill>
                  </a:rPr>
                  <a:t>, para o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caso</a:t>
                </a:r>
                <a:r>
                  <a:rPr lang="en-US" sz="2000" dirty="0">
                    <a:solidFill>
                      <a:schemeClr val="dk1"/>
                    </a:solidFill>
                  </a:rPr>
                  <a:t> unidimensional, para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duas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dimensoes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dk1"/>
                    </a:solidFill>
                  </a:rPr>
                  <a:t>temos</a:t>
                </a:r>
                <a:r>
                  <a:rPr lang="en-US" sz="2000" dirty="0">
                    <a:solidFill>
                      <a:schemeClr val="dk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dk1"/>
                  </a:solidFill>
                </a:endParaRPr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pt-BR" sz="2000" dirty="0"/>
                  <a:t> é o conjunto de estados</a:t>
                </a:r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pt-BR" sz="2000" dirty="0"/>
                  <a:t> a vizinhança de uma determinada célula</a:t>
                </a:r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:r>
                  <a:rPr lang="pt-BR" sz="2000" dirty="0"/>
                  <a:t>O estado da célula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2000" dirty="0"/>
                  <a:t> no instante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pt-BR" sz="2000" dirty="0"/>
                  <a:t> é indicado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pt-BR" sz="2000" dirty="0"/>
                  <a:t> e o estado dos vizinhos é dado por </a:t>
                </a: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000" dirty="0"/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pt-BR" sz="2000" dirty="0"/>
                  <a:t> a regra de transição</a:t>
                </a:r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Courier New" panose="02070309020205020404" pitchFamily="49" charset="0"/>
                  <a:buChar char="o"/>
                </a:pPr>
                <a:r>
                  <a:rPr lang="pt-BR" sz="2000" dirty="0"/>
                  <a:t>O próximo estado das células é dado por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BR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pt-BR" sz="2000" dirty="0"/>
                  <a:t> </a:t>
                </a:r>
              </a:p>
              <a:p>
                <a:pPr marL="341312" indent="-341312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Arial"/>
                  <a:buChar char="»"/>
                </a:pPr>
                <a:endParaRPr lang="pt-BR" sz="2000" dirty="0"/>
              </a:p>
              <a:p>
                <a:pPr>
                  <a:spcBef>
                    <a:spcPts val="600"/>
                  </a:spcBef>
                  <a:buClr>
                    <a:srgbClr val="008047"/>
                  </a:buClr>
                  <a:buSzPct val="90000"/>
                </a:pPr>
                <a:endParaRPr lang="pt-BR" sz="2000" dirty="0"/>
              </a:p>
              <a:p>
                <a:pPr marL="914400" lvl="1" indent="-342900">
                  <a:spcBef>
                    <a:spcPts val="600"/>
                  </a:spcBef>
                  <a:buClr>
                    <a:srgbClr val="008047"/>
                  </a:buClr>
                  <a:buSzPct val="90000"/>
                  <a:buFontTx/>
                  <a:buChar char="○"/>
                </a:pPr>
                <a:endParaRPr lang="pt-BR" sz="2000" dirty="0"/>
              </a:p>
              <a:p>
                <a:pPr marL="341312" lvl="8" indent="-341312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Arial"/>
                  <a:buChar char="»"/>
                </a:pPr>
                <a:endParaRPr lang="pt-BR" sz="2000" dirty="0"/>
              </a:p>
              <a:p>
                <a:pPr marL="341312" indent="-341312">
                  <a:spcBef>
                    <a:spcPts val="600"/>
                  </a:spcBef>
                  <a:buClr>
                    <a:srgbClr val="008047"/>
                  </a:buClr>
                  <a:buSzPct val="90000"/>
                  <a:buFont typeface="Arial"/>
                  <a:buChar char="»"/>
                </a:pPr>
                <a:endParaRPr lang="pt-BR" sz="2000" dirty="0"/>
              </a:p>
            </p:txBody>
          </p:sp>
        </mc:Choice>
        <mc:Fallback xmlns="">
          <p:sp>
            <p:nvSpPr>
              <p:cNvPr id="203" name="Shape 2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200" y="1268550"/>
                <a:ext cx="7145400" cy="5137850"/>
              </a:xfrm>
              <a:prstGeom prst="rect">
                <a:avLst/>
              </a:prstGeom>
              <a:blipFill>
                <a:blip r:embed="rId4"/>
                <a:stretch>
                  <a:fillRect l="-597" t="-474" r="-11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084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Dimensão</a:t>
            </a:r>
            <a:r>
              <a:rPr lang="en-US" sz="3400" b="1" dirty="0">
                <a:solidFill>
                  <a:srgbClr val="008047"/>
                </a:solidFill>
              </a:rPr>
              <a:t> de AC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AC pode ser representado por um vetor ou uma matriz de comprimento infinito ou não, e os elementos constituintes são as células, que representa cada posição do vetor ou da matriz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A figura abaixo mostra o formato de um AC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487" y="3602619"/>
            <a:ext cx="37814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2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Fronteira</a:t>
            </a:r>
            <a:endParaRPr lang="en-US" sz="3400" b="1" dirty="0">
              <a:solidFill>
                <a:srgbClr val="008047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Um dos problemas é dada pela fronteira, pois tem menos vizinhos do que as outras células, existem três maneiras de se contornar isso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O limite periódico é representado quando as células da última linha fazem parte da vizinhança das células da primeira linha (vice-versa) e as células da última coluna fazem parte da vizinhança das células da primeira coluna (vice-versa)</a:t>
            </a:r>
          </a:p>
          <a:p>
            <a:pPr>
              <a:spcBef>
                <a:spcPts val="600"/>
              </a:spcBef>
              <a:buClr>
                <a:srgbClr val="008047"/>
              </a:buClr>
              <a:buSzPct val="90000"/>
            </a:pPr>
            <a:endParaRPr lang="pt-BR" sz="2000" dirty="0"/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153" y="3852347"/>
            <a:ext cx="4894939" cy="2774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8080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194618" y="273050"/>
            <a:ext cx="7490593" cy="1069053"/>
          </a:xfrm>
        </p:spPr>
        <p:txBody>
          <a:bodyPr/>
          <a:lstStyle/>
          <a:p>
            <a:pPr lvl="0" algn="l">
              <a:lnSpc>
                <a:spcPct val="100000"/>
              </a:lnSpc>
            </a:pPr>
            <a:r>
              <a:rPr lang="en-US" sz="3400" b="1" dirty="0" err="1">
                <a:solidFill>
                  <a:srgbClr val="008047"/>
                </a:solidFill>
              </a:rPr>
              <a:t>Fronteira</a:t>
            </a:r>
            <a:endParaRPr lang="en-US" sz="3400" b="1" dirty="0">
              <a:solidFill>
                <a:srgbClr val="008047"/>
              </a:solidFill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457200" y="1120878"/>
            <a:ext cx="8228012" cy="4460772"/>
          </a:xfrm>
        </p:spPr>
        <p:txBody>
          <a:bodyPr/>
          <a:lstStyle/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O limite reflexivo é representado quando cada célula da borda é refletida para ser a utilizada como parte do limite do AC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r>
              <a:rPr lang="pt-BR" sz="2000" dirty="0"/>
              <a:t>O limite fixo é obtido simplesmente descrevendo como serão os estados das células no contorno da matriz, e esses estados serão mantidos durante todo o instante de tempo</a:t>
            </a:r>
          </a:p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37" y="3272759"/>
            <a:ext cx="4638675" cy="2464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689" y="3253249"/>
            <a:ext cx="4400311" cy="248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124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/>
        </p:nvSpPr>
        <p:spPr>
          <a:xfrm>
            <a:off x="1065200" y="476250"/>
            <a:ext cx="8028000" cy="7923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047"/>
              </a:buClr>
              <a:buSzPct val="25000"/>
              <a:buFont typeface="Arial"/>
              <a:buNone/>
            </a:pPr>
            <a:r>
              <a:rPr lang="en-US" sz="3400" b="1" dirty="0" err="1">
                <a:solidFill>
                  <a:srgbClr val="008047"/>
                </a:solidFill>
              </a:rPr>
              <a:t>Vizinhança</a:t>
            </a:r>
            <a:endParaRPr lang="en-US" sz="3400" b="1" dirty="0">
              <a:solidFill>
                <a:srgbClr val="008047"/>
              </a:solidFill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065200" y="1268550"/>
            <a:ext cx="7145400" cy="513785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t" anchorCtr="0">
            <a:noAutofit/>
          </a:bodyPr>
          <a:lstStyle/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/>
              <a:t>Para que o AC evolua com o passar do tempo é necessário definir quais são as células vizinhas</a:t>
            </a:r>
          </a:p>
          <a:p>
            <a:pPr lvl="6">
              <a:spcBef>
                <a:spcPts val="600"/>
              </a:spcBef>
              <a:buClr>
                <a:srgbClr val="008047"/>
              </a:buClr>
              <a:buSzPct val="90000"/>
            </a:pPr>
            <a:r>
              <a:rPr lang="pt-BR" sz="2000" dirty="0"/>
              <a:t>	Newman – Não considera as diagonais</a:t>
            </a:r>
          </a:p>
          <a:p>
            <a:pPr lvl="6">
              <a:spcBef>
                <a:spcPts val="600"/>
              </a:spcBef>
              <a:buClr>
                <a:srgbClr val="008047"/>
              </a:buClr>
              <a:buSzPct val="90000"/>
            </a:pPr>
            <a:r>
              <a:rPr lang="pt-BR" sz="2000" dirty="0"/>
              <a:t>	Moore – Todas as células que as tocas</a:t>
            </a:r>
          </a:p>
          <a:p>
            <a:pPr lvl="6">
              <a:spcBef>
                <a:spcPts val="600"/>
              </a:spcBef>
              <a:buClr>
                <a:srgbClr val="008047"/>
              </a:buClr>
              <a:buSzPct val="90000"/>
            </a:pPr>
            <a:r>
              <a:rPr lang="pt-BR" sz="2000" dirty="0"/>
              <a:t>	Moore </a:t>
            </a:r>
            <a:r>
              <a:rPr lang="pt-BR" sz="2000" dirty="0" err="1"/>
              <a:t>extend</a:t>
            </a:r>
            <a:r>
              <a:rPr lang="pt-BR" sz="2000" dirty="0"/>
              <a:t> – Mais do que as células que tocam</a:t>
            </a:r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r>
              <a:rPr lang="pt-BR" sz="2000" dirty="0" err="1"/>
              <a:t>Possiveis</a:t>
            </a:r>
            <a:r>
              <a:rPr lang="pt-BR" sz="2000" dirty="0"/>
              <a:t> vizinhanças na figura abaixo</a:t>
            </a:r>
          </a:p>
          <a:p>
            <a:pPr marL="914400" lvl="1" indent="-342900">
              <a:spcBef>
                <a:spcPts val="600"/>
              </a:spcBef>
              <a:buClr>
                <a:srgbClr val="008047"/>
              </a:buClr>
              <a:buSzPct val="90000"/>
              <a:buFontTx/>
              <a:buChar char="○"/>
            </a:pPr>
            <a:endParaRPr lang="pt-BR" sz="2000" dirty="0"/>
          </a:p>
          <a:p>
            <a:pPr marL="341312" lvl="8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  <a:p>
            <a:pPr marL="341312" indent="-341312">
              <a:spcBef>
                <a:spcPts val="600"/>
              </a:spcBef>
              <a:buClr>
                <a:srgbClr val="008047"/>
              </a:buClr>
              <a:buSzPct val="90000"/>
              <a:buFont typeface="Arial"/>
              <a:buChar char="»"/>
            </a:pPr>
            <a:endParaRPr 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659" y="3577617"/>
            <a:ext cx="3514725" cy="21336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50" y="5809544"/>
            <a:ext cx="5067300" cy="2476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50" y="5849107"/>
            <a:ext cx="226695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164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Tema do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1485</Words>
  <Application>Microsoft Office PowerPoint</Application>
  <PresentationFormat>Apresentação na tela (4:3)</PresentationFormat>
  <Paragraphs>160</Paragraphs>
  <Slides>25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Courier New</vt:lpstr>
      <vt:lpstr>Times New Roman</vt:lpstr>
      <vt:lpstr>Tema do Office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Fronteira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Exemplo 3 - Problema</vt:lpstr>
      <vt:lpstr>Nosso modelo</vt:lpstr>
      <vt:lpstr>Equação</vt:lpstr>
      <vt:lpstr>Modelagem</vt:lpstr>
      <vt:lpstr>Mostrar Código</vt:lpstr>
      <vt:lpstr>Exemplo 3</vt:lpstr>
      <vt:lpstr>Caso 1 </vt:lpstr>
      <vt:lpstr>Caso 2 </vt:lpstr>
      <vt:lpstr>Exemplo de Mapa </vt:lpstr>
      <vt:lpstr>Um exemplo do mapa final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Gustavo Gianotto Bratfisch</dc:creator>
  <cp:lastModifiedBy>Gustavo Bratfisch</cp:lastModifiedBy>
  <cp:revision>46</cp:revision>
  <dcterms:modified xsi:type="dcterms:W3CDTF">2019-08-30T12:46:36Z</dcterms:modified>
</cp:coreProperties>
</file>